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2" r:id="rId3"/>
    <p:sldId id="273" r:id="rId4"/>
    <p:sldId id="257" r:id="rId5"/>
    <p:sldId id="258" r:id="rId6"/>
    <p:sldId id="260" r:id="rId7"/>
    <p:sldId id="261" r:id="rId9"/>
    <p:sldId id="266" r:id="rId10"/>
    <p:sldId id="282" r:id="rId11"/>
    <p:sldId id="286" r:id="rId12"/>
    <p:sldId id="267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25"/>
    <p:restoredTop sz="91799"/>
  </p:normalViewPr>
  <p:slideViewPr>
    <p:cSldViewPr showGuides="1">
      <p:cViewPr>
        <p:scale>
          <a:sx n="80" d="100"/>
          <a:sy n="80" d="100"/>
        </p:scale>
        <p:origin x="-420" y="-78"/>
      </p:cViewPr>
      <p:guideLst>
        <p:guide orient="horz" pos="2172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57E3C-65BA-4589-8AB8-FA21B7F24C1A}" type="datetimeFigureOut">
              <a:rPr kumimoji="0" lang="uk-UA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uk-UA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uk-UA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uk-UA" altLang="x-none" sz="1200" dirty="0"/>
            </a:fld>
            <a:endParaRPr lang="uk-UA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uk-UA" altLang="x-none" dirty="0"/>
          </a:p>
        </p:txBody>
      </p:sp>
      <p:sp>
        <p:nvSpPr>
          <p:cNvPr id="1331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uk-UA" altLang="x-none" sz="1200" dirty="0"/>
            </a:fld>
            <a:endParaRPr lang="uk-UA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uk-UA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  <a:endParaRPr lang="uk-UA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63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wmf"/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.wmf"/><Relationship Id="rId3" Type="http://schemas.openxmlformats.org/officeDocument/2006/relationships/image" Target="../media/image1.jpeg"/><Relationship Id="rId2" Type="http://schemas.openxmlformats.org/officeDocument/2006/relationships/image" Target="NULL" TargetMode="Externa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3.png"/><Relationship Id="rId2" Type="http://schemas.openxmlformats.org/officeDocument/2006/relationships/image" Target="../media/image4.wmf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wmf"/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4.wmf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4.wmf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6" Type="http://schemas.openxmlformats.org/officeDocument/2006/relationships/image" Target="../media/image4.wmf"/><Relationship Id="rId5" Type="http://schemas.openxmlformats.org/officeDocument/2006/relationships/image" Target="../media/image2.wmf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uk-UA" altLang="x-none" dirty="0"/>
          </a:p>
        </p:txBody>
      </p:sp>
      <p:sp>
        <p:nvSpPr>
          <p:cNvPr id="2051" name="Rectangle 3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x-none" dirty="0"/>
          </a:p>
        </p:txBody>
      </p:sp>
      <p:pic>
        <p:nvPicPr>
          <p:cNvPr id="2052" name="Picture 4" descr="0207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5575" y="311150"/>
            <a:ext cx="973138" cy="83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4620" y="45085"/>
            <a:ext cx="5365115" cy="7114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340" y="5660708"/>
            <a:ext cx="2339975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87450" y="2204720"/>
            <a:ext cx="9322435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Вчитель фізики і астрономії </a:t>
            </a:r>
            <a:endParaRPr kumimoji="0" lang="uk-UA" sz="2800" b="1" i="1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Тернопільської </a:t>
            </a:r>
            <a:endParaRPr kumimoji="0" lang="uk-UA" sz="2800" b="1" i="1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ЗОШ І-ІІІ ступенів №</a:t>
            </a:r>
            <a:r>
              <a:rPr kumimoji="0" lang="en-US" sz="2800" b="1" i="1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18</a:t>
            </a:r>
            <a:endParaRPr kumimoji="0" lang="ru-RU" sz="2800" b="1" i="1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700069" y="158333"/>
            <a:ext cx="5544616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6000" b="0" i="1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Безкоровайний</a:t>
            </a:r>
            <a:r>
              <a:rPr kumimoji="0" lang="uk-UA" sz="60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Роман Ігорович</a:t>
            </a:r>
            <a:endParaRPr kumimoji="0" lang="ru-RU" sz="6000" b="0" i="1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84655" y="3284855"/>
            <a:ext cx="7575550" cy="295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Освіта: вища, закінчив Тернопільський державний педагогічний інститут у 1995році за спеціальністю – праця і фізика.</a:t>
            </a:r>
            <a:endParaRPr kumimoji="0" lang="ru-RU" sz="2800" b="1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r:link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9220" name="Picture 4" descr="020700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678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 Box 6"/>
          <p:cNvSpPr txBox="1"/>
          <p:nvPr/>
        </p:nvSpPr>
        <p:spPr>
          <a:xfrm>
            <a:off x="971550" y="692150"/>
            <a:ext cx="2492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uk-UA" altLang="x-none"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8163" y="333375"/>
            <a:ext cx="973138" cy="83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7" name="Picture 5" descr="4ak (699x698, 269Kb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" y="45085"/>
            <a:ext cx="4498975" cy="449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Замещающее содержимое 1" descr="Записати 8"/>
          <p:cNvPicPr>
            <a:picLocks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353560" y="1443355"/>
            <a:ext cx="4911725" cy="5414645"/>
          </a:xfrm>
          <a:prstGeom prst="rect">
            <a:avLst/>
          </a:prstGeom>
        </p:spPr>
      </p:pic>
      <p:pic>
        <p:nvPicPr>
          <p:cNvPr id="9228" name="Picture 4" descr="Маленькое изображение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4559935" y="45085"/>
            <a:ext cx="4907915" cy="2614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Прямокутник 2"/>
          <p:cNvSpPr/>
          <p:nvPr/>
        </p:nvSpPr>
        <p:spPr>
          <a:xfrm>
            <a:off x="3851910" y="3284538"/>
            <a:ext cx="5688013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uk-UA" altLang="x-none" sz="8000" dirty="0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uk-UA" altLang="x-none" sz="8800" b="1" i="1" dirty="0">
                <a:solidFill>
                  <a:srgbClr val="FF0000"/>
                </a:solidFill>
                <a:latin typeface="Arial" panose="020B0604020202020204" pitchFamily="34" charset="0"/>
              </a:rPr>
              <a:t>Фізики і гроші</a:t>
            </a:r>
            <a:r>
              <a:rPr lang="uk-UA" altLang="x-none" sz="8000" b="1" i="1" dirty="0">
                <a:solidFill>
                  <a:srgbClr val="FF0000"/>
                </a:solidFill>
                <a:latin typeface="Arial" panose="020B0604020202020204" pitchFamily="34" charset="0"/>
              </a:rPr>
              <a:t>»</a:t>
            </a:r>
            <a:endParaRPr lang="uk-UA" altLang="x-none" sz="80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449" name="Text Box 113"/>
          <p:cNvSpPr txBox="1"/>
          <p:nvPr/>
        </p:nvSpPr>
        <p:spPr>
          <a:xfrm>
            <a:off x="-467360" y="3717290"/>
            <a:ext cx="5329238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/>
            <a:r>
              <a:rPr lang="uk-UA" altLang="x-none" sz="3200" b="1" i="1" dirty="0">
                <a:latin typeface="Arial" panose="020B0604020202020204" pitchFamily="34" charset="0"/>
              </a:rPr>
              <a:t>15 грудня </a:t>
            </a:r>
            <a:endParaRPr lang="uk-UA" altLang="x-none" sz="3200" b="1" i="1" dirty="0">
              <a:latin typeface="Arial" panose="020B0604020202020204" pitchFamily="34" charset="0"/>
            </a:endParaRPr>
          </a:p>
          <a:p>
            <a:pPr marL="342900" indent="-342900" algn="ctr"/>
            <a:r>
              <a:rPr lang="uk-UA" altLang="x-none" sz="3200" b="1" i="1" dirty="0">
                <a:latin typeface="Arial" panose="020B0604020202020204" pitchFamily="34" charset="0"/>
              </a:rPr>
              <a:t>2021 року </a:t>
            </a:r>
            <a:endParaRPr lang="uk-UA" altLang="x-none" sz="3200" b="1" i="1" dirty="0">
              <a:latin typeface="Arial" panose="020B0604020202020204" pitchFamily="34" charset="0"/>
            </a:endParaRPr>
          </a:p>
          <a:p>
            <a:pPr marL="342900" indent="-342900" algn="ctr"/>
            <a:r>
              <a:rPr lang="uk-UA" altLang="x-none" sz="3200" b="1" i="1" dirty="0">
                <a:latin typeface="Arial" panose="020B0604020202020204" pitchFamily="34" charset="0"/>
              </a:rPr>
              <a:t>провів виховний</a:t>
            </a:r>
            <a:endParaRPr lang="uk-UA" altLang="x-none" sz="3200" b="1" i="1" dirty="0">
              <a:latin typeface="Arial" panose="020B0604020202020204" pitchFamily="34" charset="0"/>
            </a:endParaRPr>
          </a:p>
          <a:p>
            <a:pPr marL="342900" indent="-342900" algn="ctr"/>
            <a:r>
              <a:rPr lang="uk-UA" altLang="x-none" sz="3200" b="1" i="1" dirty="0">
                <a:latin typeface="Arial" panose="020B0604020202020204" pitchFamily="34" charset="0"/>
              </a:rPr>
              <a:t> захід для учнів </a:t>
            </a:r>
            <a:endParaRPr lang="uk-UA" altLang="x-none" sz="3200" b="1" i="1" dirty="0">
              <a:latin typeface="Arial" panose="020B0604020202020204" pitchFamily="34" charset="0"/>
            </a:endParaRPr>
          </a:p>
          <a:p>
            <a:pPr marL="342900" indent="-342900" algn="ctr"/>
            <a:r>
              <a:rPr lang="uk-UA" altLang="x-none" sz="3200" b="1" i="1" dirty="0">
                <a:latin typeface="Arial" panose="020B0604020202020204" pitchFamily="34" charset="0"/>
              </a:rPr>
              <a:t>10, 11 класів</a:t>
            </a:r>
            <a:endParaRPr lang="uk-UA" altLang="x-none" sz="3200" b="1" i="1" dirty="0">
              <a:latin typeface="Arial" panose="020B0604020202020204" pitchFamily="34" charset="0"/>
            </a:endParaRPr>
          </a:p>
          <a:p>
            <a:pPr marL="342900" indent="-342900" algn="ctr"/>
            <a:r>
              <a:rPr lang="uk-UA" altLang="x-none" sz="3200" b="1" i="1" dirty="0">
                <a:latin typeface="Arial" panose="020B0604020202020204" pitchFamily="34" charset="0"/>
              </a:rPr>
              <a:t> на тему:</a:t>
            </a:r>
            <a:endParaRPr sz="32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4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uk-UA" altLang="x-none" dirty="0"/>
          </a:p>
        </p:txBody>
      </p:sp>
      <p:pic>
        <p:nvPicPr>
          <p:cNvPr id="10244" name="Picture 4" descr="0207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0"/>
            <a:ext cx="917448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8" y="5373370"/>
            <a:ext cx="2339975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Прямокутник 1"/>
          <p:cNvSpPr/>
          <p:nvPr/>
        </p:nvSpPr>
        <p:spPr>
          <a:xfrm>
            <a:off x="179070" y="260985"/>
            <a:ext cx="390652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uk-UA" altLang="x-none" sz="2400" b="1" i="1" dirty="0">
                <a:latin typeface="Arial" panose="020B0604020202020204" pitchFamily="34" charset="0"/>
              </a:rPr>
              <a:t>22.09.2021р.</a:t>
            </a:r>
            <a:endParaRPr lang="uk-UA" altLang="x-none" sz="2400" b="1" i="1" dirty="0">
              <a:latin typeface="Arial" panose="020B0604020202020204" pitchFamily="34" charset="0"/>
            </a:endParaRPr>
          </a:p>
          <a:p>
            <a:r>
              <a:rPr lang="uk-UA" altLang="x-none" sz="2400" b="1" i="1" dirty="0">
                <a:latin typeface="Arial" panose="020B0604020202020204" pitchFamily="34" charset="0"/>
              </a:rPr>
              <a:t>Нагороджений </a:t>
            </a:r>
            <a:endParaRPr lang="uk-UA" altLang="x-none" sz="2400" b="1" i="1" dirty="0">
              <a:latin typeface="Arial" panose="020B0604020202020204" pitchFamily="34" charset="0"/>
            </a:endParaRPr>
          </a:p>
          <a:p>
            <a:r>
              <a:rPr lang="uk-UA" altLang="x-none" sz="2400" b="1" i="1" dirty="0">
                <a:latin typeface="Arial" panose="020B0604020202020204" pitchFamily="34" charset="0"/>
              </a:rPr>
              <a:t>грамотою </a:t>
            </a:r>
            <a:endParaRPr lang="uk-UA" altLang="x-none" sz="2400" b="1" i="1" dirty="0">
              <a:latin typeface="Arial" panose="020B0604020202020204" pitchFamily="34" charset="0"/>
            </a:endParaRPr>
          </a:p>
          <a:p>
            <a:r>
              <a:rPr lang="uk-UA" altLang="x-none" sz="2400" b="1" i="1" dirty="0">
                <a:latin typeface="Arial" panose="020B0604020202020204" pitchFamily="34" charset="0"/>
              </a:rPr>
              <a:t>Управління освіти і науки ТМР</a:t>
            </a:r>
            <a:endParaRPr lang="uk-UA" altLang="x-none" sz="2400" b="1" i="1" dirty="0">
              <a:latin typeface="Arial" panose="020B0604020202020204" pitchFamily="34" charset="0"/>
            </a:endParaRPr>
          </a:p>
          <a:p>
            <a:endParaRPr lang="uk-UA" altLang="x-none" sz="2400" dirty="0">
              <a:latin typeface="Arial" panose="020B0604020202020204" pitchFamily="34" charset="0"/>
            </a:endParaRPr>
          </a:p>
          <a:p>
            <a:r>
              <a:rPr lang="uk-UA" altLang="x-none" sz="2400" b="1" dirty="0">
                <a:latin typeface="Arial" panose="020B0604020202020204" pitchFamily="34" charset="0"/>
              </a:rPr>
              <a:t>Випускник 2021р. Косар Олег за результатами ЗНО з фізики отримав</a:t>
            </a:r>
            <a:endParaRPr lang="uk-UA" altLang="x-none" sz="2400" b="1" dirty="0">
              <a:latin typeface="Arial" panose="020B0604020202020204" pitchFamily="34" charset="0"/>
            </a:endParaRPr>
          </a:p>
          <a:p>
            <a:r>
              <a:rPr lang="uk-UA" altLang="x-none" sz="2400" b="1" dirty="0">
                <a:latin typeface="Arial" panose="020B0604020202020204" pitchFamily="34" charset="0"/>
              </a:rPr>
              <a:t> 199 балів</a:t>
            </a:r>
            <a:endParaRPr lang="uk-UA" altLang="x-none" sz="2400" b="1" dirty="0">
              <a:latin typeface="Arial" panose="020B0604020202020204" pitchFamily="34" charset="0"/>
            </a:endParaRPr>
          </a:p>
        </p:txBody>
      </p:sp>
      <p:pic>
        <p:nvPicPr>
          <p:cNvPr id="10248" name="Picture 18" descr="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790" y="3804920"/>
            <a:ext cx="1773555" cy="2752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Замещающее содержимое 1" descr="грамота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05935" y="88265"/>
            <a:ext cx="4706620" cy="671957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uk-UA" altLang="x-none" dirty="0"/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x-none" dirty="0"/>
          </a:p>
        </p:txBody>
      </p:sp>
      <p:pic>
        <p:nvPicPr>
          <p:cNvPr id="11268" name="Picture 4" descr="0207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Прямокутник 1"/>
          <p:cNvSpPr/>
          <p:nvPr/>
        </p:nvSpPr>
        <p:spPr>
          <a:xfrm>
            <a:off x="323850" y="442913"/>
            <a:ext cx="8424863" cy="3599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uk-UA" altLang="x-none" sz="4000" b="1" i="1" dirty="0">
                <a:latin typeface="Arial" panose="020B0604020202020204" pitchFamily="34" charset="0"/>
              </a:rPr>
              <a:t>“ </a:t>
            </a:r>
            <a:r>
              <a:rPr lang="uk-UA" altLang="x-none" sz="4800" b="1" i="1" dirty="0">
                <a:latin typeface="Arial" panose="020B0604020202020204" pitchFamily="34" charset="0"/>
              </a:rPr>
              <a:t>Нічого </a:t>
            </a:r>
            <a:r>
              <a:rPr lang="uk-UA" altLang="x-none" sz="4000" b="1" i="1" dirty="0">
                <a:latin typeface="Arial" panose="020B0604020202020204" pitchFamily="34" charset="0"/>
              </a:rPr>
              <a:t>в житті</a:t>
            </a:r>
            <a:endParaRPr lang="uk-UA" altLang="x-none" sz="4000" b="1" i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uk-UA" altLang="x-none" sz="4000" b="1" i="1" dirty="0">
                <a:latin typeface="Arial" panose="020B0604020202020204" pitchFamily="34" charset="0"/>
              </a:rPr>
              <a:t> не дається</a:t>
            </a:r>
            <a:endParaRPr lang="uk-UA" altLang="x-none" sz="4000" b="1" i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uk-UA" altLang="x-none" sz="4000" b="1" i="1" dirty="0">
                <a:latin typeface="Arial" panose="020B0604020202020204" pitchFamily="34" charset="0"/>
              </a:rPr>
              <a:t> саме по собі, без праці, </a:t>
            </a:r>
            <a:endParaRPr lang="uk-UA" altLang="x-none" sz="4000" b="1" i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uk-UA" altLang="x-none" sz="4000" b="1" i="1" dirty="0">
                <a:latin typeface="Arial" panose="020B0604020202020204" pitchFamily="34" charset="0"/>
              </a:rPr>
              <a:t>без зусиль, без волі. ” </a:t>
            </a:r>
            <a:endParaRPr sz="4000" b="1" i="1" dirty="0">
              <a:latin typeface="Arial" panose="020B0604020202020204" pitchFamily="34" charset="0"/>
            </a:endParaRPr>
          </a:p>
        </p:txBody>
      </p:sp>
      <p:sp>
        <p:nvSpPr>
          <p:cNvPr id="11270" name="Прямокутник 2"/>
          <p:cNvSpPr/>
          <p:nvPr/>
        </p:nvSpPr>
        <p:spPr>
          <a:xfrm>
            <a:off x="1493838" y="4686300"/>
            <a:ext cx="5815012" cy="1046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82880" algn="ctr">
              <a:buFont typeface="Georgia" panose="02040502050405020303" pitchFamily="18" charset="0"/>
            </a:pPr>
            <a:endParaRPr lang="uk-UA" altLang="x-none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82880" algn="ctr">
              <a:buFont typeface="Georgia" panose="02040502050405020303" pitchFamily="18" charset="0"/>
            </a:pPr>
            <a:r>
              <a:rPr lang="uk-UA" altLang="x-none" sz="4400" b="1" dirty="0">
                <a:solidFill>
                  <a:srgbClr val="FF0000"/>
                </a:solidFill>
                <a:latin typeface="Arial" panose="020B0604020202020204" pitchFamily="34" charset="0"/>
              </a:rPr>
              <a:t>Дякую за увагу!</a:t>
            </a:r>
            <a:endParaRPr lang="uk-UA" altLang="x-none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uk-UA" altLang="x-none" dirty="0"/>
          </a:p>
        </p:txBody>
      </p:sp>
      <p:sp>
        <p:nvSpPr>
          <p:cNvPr id="3075" name="Rectangle 3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x-none" dirty="0"/>
          </a:p>
        </p:txBody>
      </p:sp>
      <p:pic>
        <p:nvPicPr>
          <p:cNvPr id="3076" name="Picture 4" descr="0207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0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8720" y="260350"/>
            <a:ext cx="1320165" cy="112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Прямоугольник 2"/>
          <p:cNvSpPr/>
          <p:nvPr/>
        </p:nvSpPr>
        <p:spPr>
          <a:xfrm>
            <a:off x="3995738" y="4508500"/>
            <a:ext cx="4572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-339725" algn="r" defTabSz="914400"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uk-UA" altLang="x-none" dirty="0">
              <a:latin typeface="Arial" panose="020B0604020202020204" pitchFamily="34" charset="0"/>
            </a:endParaRPr>
          </a:p>
        </p:txBody>
      </p:sp>
      <p:pic>
        <p:nvPicPr>
          <p:cNvPr id="3079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405" y="1475105"/>
            <a:ext cx="7177405" cy="5382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75" y="5733415"/>
            <a:ext cx="2104390" cy="970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604" y="2157809"/>
            <a:ext cx="7704137" cy="353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2017році підтверджено, </a:t>
            </a:r>
            <a:endParaRPr kumimoji="0" lang="uk-UA" sz="32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3200" b="1" i="0" u="none" strike="noStrike" kern="1200" cap="none" spc="50" normalizeH="0" baseline="0" noProof="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кваліфікаційну </a:t>
            </a:r>
            <a:r>
              <a:rPr kumimoji="0" lang="uk-UA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категорію</a:t>
            </a:r>
            <a:endParaRPr kumimoji="0" lang="uk-UA" sz="32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»Спеціаліст вищої категорії»</a:t>
            </a:r>
            <a:endParaRPr kumimoji="0" lang="uk-UA" sz="32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alt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 присвоєно педагогічне звання </a:t>
            </a:r>
            <a:endParaRPr kumimoji="0" lang="uk-UA" altLang="ru-RU" sz="32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alt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“Старший вчитель”</a:t>
            </a:r>
            <a:endParaRPr kumimoji="0" lang="uk-UA" altLang="ru-RU" sz="32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0" name="Text Box 6"/>
          <p:cNvSpPr txBox="1"/>
          <p:nvPr/>
        </p:nvSpPr>
        <p:spPr>
          <a:xfrm>
            <a:off x="539115" y="404178"/>
            <a:ext cx="747077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uk-UA" altLang="x-none" sz="3600" b="1" dirty="0">
                <a:latin typeface="Arial" panose="020B0604020202020204" pitchFamily="34" charset="0"/>
              </a:rPr>
              <a:t>Стаж педагогічної роботи: з  01вересня 1995 року, зокрема у ТЗОШ №18 - з1997р.</a:t>
            </a:r>
            <a:endParaRPr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uk-UA" altLang="x-none" dirty="0"/>
          </a:p>
        </p:txBody>
      </p:sp>
      <p:sp>
        <p:nvSpPr>
          <p:cNvPr id="4099" name="Rectangle 3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uk-UA" altLang="x-none" dirty="0"/>
          </a:p>
        </p:txBody>
      </p:sp>
      <p:pic>
        <p:nvPicPr>
          <p:cNvPr id="4100" name="Picture 4" descr="0207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28" descr="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415" y="1120140"/>
            <a:ext cx="2470785" cy="171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7"/>
          <p:cNvSpPr txBox="1"/>
          <p:nvPr/>
        </p:nvSpPr>
        <p:spPr>
          <a:xfrm>
            <a:off x="323850" y="332740"/>
            <a:ext cx="8604885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uk-UA" altLang="x-none" sz="3200" b="1" dirty="0">
                <a:latin typeface="Arial" panose="020B0604020202020204" pitchFamily="34" charset="0"/>
              </a:rPr>
              <a:t>Фахова науково-педагогічна проблема:  </a:t>
            </a:r>
            <a:r>
              <a:rPr lang="uk-UA" altLang="x-none" sz="3200" b="1" i="1" dirty="0">
                <a:latin typeface="Arial" panose="020B0604020202020204" pitchFamily="34" charset="0"/>
              </a:rPr>
              <a:t>«ФОРМУВАННЯ  ЖИТТЄВИХ КОМПЕТЕНТНОСТЕЙ  ЗАСОБАМИ  </a:t>
            </a:r>
            <a:r>
              <a:rPr lang="uk-UA" altLang="x-none" sz="3200" b="1" i="1" dirty="0">
                <a:latin typeface="Arial" panose="020B0604020202020204" pitchFamily="34" charset="0"/>
              </a:rPr>
              <a:t>ІНТЕРАКТИВНИХ  ТЕХНОЛОГІЙ </a:t>
            </a:r>
            <a:endParaRPr lang="uk-UA" altLang="x-none" sz="3200" b="1" i="1" dirty="0">
              <a:latin typeface="Arial" panose="020B0604020202020204" pitchFamily="34" charset="0"/>
            </a:endParaRPr>
          </a:p>
          <a:p>
            <a:pPr eaLnBrk="0" hangingPunct="0"/>
            <a:r>
              <a:rPr lang="uk-UA" altLang="x-none" sz="3200" b="1" i="1" dirty="0">
                <a:latin typeface="Arial" panose="020B0604020202020204" pitchFamily="34" charset="0"/>
              </a:rPr>
              <a:t>У ПРОЦЕСІ  ВИВЧЕННЯ  ФІЗИКИ»</a:t>
            </a:r>
            <a:endParaRPr lang="uk-UA" altLang="x-none" sz="3200" b="1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3200" i="1" dirty="0">
              <a:latin typeface="Arial" panose="020B0604020202020204" pitchFamily="34" charset="0"/>
            </a:endParaRPr>
          </a:p>
        </p:txBody>
      </p:sp>
      <p:pic>
        <p:nvPicPr>
          <p:cNvPr id="410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63" y="5445125"/>
            <a:ext cx="2339975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Прямоугольник 2"/>
          <p:cNvSpPr/>
          <p:nvPr/>
        </p:nvSpPr>
        <p:spPr>
          <a:xfrm>
            <a:off x="179705" y="3789045"/>
            <a:ext cx="89255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-339725" algn="r" defTabSz="914400"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uk-UA" altLang="x-none" sz="2800" b="1" dirty="0">
                <a:latin typeface="Arial" panose="020B0604020202020204" pitchFamily="34" charset="0"/>
              </a:rPr>
              <a:t>Три шляхи ведуть до знань:</a:t>
            </a:r>
            <a:endParaRPr lang="uk-UA" altLang="x-none" sz="2800" b="1" dirty="0">
              <a:latin typeface="Arial" panose="020B0604020202020204" pitchFamily="34" charset="0"/>
            </a:endParaRPr>
          </a:p>
          <a:p>
            <a:pPr indent="-339725" algn="r" defTabSz="914400"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uk-UA" altLang="x-none" sz="2800" b="1" dirty="0">
                <a:latin typeface="Arial" panose="020B0604020202020204" pitchFamily="34" charset="0"/>
              </a:rPr>
              <a:t>шлях наслідування -  </a:t>
            </a:r>
            <a:r>
              <a:rPr lang="uk-UA" altLang="x-none" sz="2800" b="1" dirty="0">
                <a:solidFill>
                  <a:srgbClr val="4700B8"/>
                </a:solidFill>
                <a:latin typeface="Arial" panose="020B0604020202020204" pitchFamily="34" charset="0"/>
              </a:rPr>
              <a:t>найлегший,</a:t>
            </a:r>
            <a:endParaRPr lang="uk-UA" altLang="x-none" sz="2800" b="1" dirty="0">
              <a:solidFill>
                <a:srgbClr val="4700B8"/>
              </a:solidFill>
              <a:latin typeface="Arial" panose="020B0604020202020204" pitchFamily="34" charset="0"/>
            </a:endParaRPr>
          </a:p>
          <a:p>
            <a:pPr indent="-339725" algn="r" defTabSz="914400"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uk-UA" altLang="x-none" sz="2800" b="1" dirty="0">
                <a:latin typeface="Arial" panose="020B0604020202020204" pitchFamily="34" charset="0"/>
              </a:rPr>
              <a:t>шлях роздумів – </a:t>
            </a:r>
            <a:r>
              <a:rPr lang="uk-UA" altLang="x-none" sz="2800" b="1" dirty="0">
                <a:solidFill>
                  <a:srgbClr val="4700B8"/>
                </a:solidFill>
                <a:latin typeface="Arial" panose="020B0604020202020204" pitchFamily="34" charset="0"/>
              </a:rPr>
              <a:t>найскладніший</a:t>
            </a:r>
            <a:r>
              <a:rPr lang="uk-UA" altLang="x-none" sz="2800" b="1" dirty="0">
                <a:latin typeface="Arial" panose="020B0604020202020204" pitchFamily="34" charset="0"/>
              </a:rPr>
              <a:t> </a:t>
            </a:r>
            <a:endParaRPr lang="uk-UA" altLang="x-none" sz="2800" b="1" dirty="0">
              <a:latin typeface="Arial" panose="020B0604020202020204" pitchFamily="34" charset="0"/>
            </a:endParaRPr>
          </a:p>
          <a:p>
            <a:pPr indent="-339725" algn="r" defTabSz="914400"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uk-UA" altLang="x-none" sz="2800" b="1" dirty="0">
                <a:latin typeface="Arial" panose="020B0604020202020204" pitchFamily="34" charset="0"/>
              </a:rPr>
              <a:t>і шлях дослідження – </a:t>
            </a:r>
            <a:r>
              <a:rPr lang="uk-UA" altLang="x-none" sz="2800" b="1" dirty="0">
                <a:solidFill>
                  <a:srgbClr val="4700B8"/>
                </a:solidFill>
                <a:latin typeface="Arial" panose="020B0604020202020204" pitchFamily="34" charset="0"/>
              </a:rPr>
              <a:t>найцікавіший.</a:t>
            </a:r>
            <a:endParaRPr lang="uk-UA" altLang="x-none" sz="2800" b="1" dirty="0">
              <a:solidFill>
                <a:srgbClr val="4700B8"/>
              </a:solidFill>
              <a:latin typeface="Arial" panose="020B0604020202020204" pitchFamily="34" charset="0"/>
            </a:endParaRPr>
          </a:p>
          <a:p>
            <a:pPr indent="-339725" algn="r" defTabSz="914400"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uk-UA" altLang="x-none" sz="2800" b="1" dirty="0">
              <a:latin typeface="Arial" panose="020B0604020202020204" pitchFamily="34" charset="0"/>
            </a:endParaRPr>
          </a:p>
          <a:p>
            <a:pPr indent="-339725" algn="r" defTabSz="914400"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uk-UA" altLang="x-none" sz="2800" b="1" dirty="0">
                <a:latin typeface="Arial" panose="020B0604020202020204" pitchFamily="34" charset="0"/>
              </a:rPr>
              <a:t>Конфуцій</a:t>
            </a:r>
            <a:endParaRPr lang="uk-UA" altLang="x-none" sz="2800" b="1" dirty="0">
              <a:latin typeface="Arial" panose="020B0604020202020204" pitchFamily="34" charset="0"/>
            </a:endParaRPr>
          </a:p>
        </p:txBody>
      </p:sp>
      <p:pic>
        <p:nvPicPr>
          <p:cNvPr id="4106" name="Picture 23" descr="0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5" y="3644583"/>
            <a:ext cx="2305050" cy="175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124" name="Picture 4" descr="0207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755" y="4508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6"/>
          <p:cNvSpPr txBox="1"/>
          <p:nvPr/>
        </p:nvSpPr>
        <p:spPr>
          <a:xfrm>
            <a:off x="5580063" y="476250"/>
            <a:ext cx="331311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uk-UA" altLang="x-none" dirty="0">
              <a:latin typeface="Arial" panose="020B0604020202020204" pitchFamily="34" charset="0"/>
            </a:endParaRPr>
          </a:p>
        </p:txBody>
      </p:sp>
      <p:sp>
        <p:nvSpPr>
          <p:cNvPr id="4103" name="Text Box 7"/>
          <p:cNvSpPr txBox="1"/>
          <p:nvPr/>
        </p:nvSpPr>
        <p:spPr>
          <a:xfrm>
            <a:off x="82550" y="3356610"/>
            <a:ext cx="8978900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uk-UA" altLang="x-none" sz="2600" b="1" dirty="0">
                <a:latin typeface="Arial" panose="020B0604020202020204" pitchFamily="34" charset="0"/>
              </a:rPr>
              <a:t>Пройшов навчання за темою «Електронний журнал в системі “Єдина школа”» та  «Адміністрування в системі “Єдина школа”згідно з програмою підвищення кваліфікації курсу «Формування освітнього середовища закладу освіти за допомогою інструментів інформаційно-комунікаційної автоматизованої системи </a:t>
            </a:r>
            <a:endParaRPr lang="uk-UA" altLang="x-none" sz="2600" b="1" dirty="0">
              <a:latin typeface="Arial" panose="020B0604020202020204" pitchFamily="34" charset="0"/>
            </a:endParaRPr>
          </a:p>
          <a:p>
            <a:pPr eaLnBrk="0" hangingPunct="0"/>
            <a:r>
              <a:rPr lang="uk-UA" altLang="x-none" sz="2600" b="1" dirty="0">
                <a:latin typeface="Arial" panose="020B0604020202020204" pitchFamily="34" charset="0"/>
              </a:rPr>
              <a:t>“Єдина школа”»</a:t>
            </a:r>
            <a:endParaRPr lang="uk-UA" altLang="x-none" sz="2600" b="1" dirty="0">
              <a:latin typeface="Arial" panose="020B0604020202020204" pitchFamily="34" charset="0"/>
            </a:endParaRPr>
          </a:p>
        </p:txBody>
      </p:sp>
      <p:pic>
        <p:nvPicPr>
          <p:cNvPr id="512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255" y="5516880"/>
            <a:ext cx="2068195" cy="954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Замещающее содержимое 4" descr="серрифіка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12065" y="116840"/>
            <a:ext cx="4700905" cy="3338830"/>
          </a:xfrm>
          <a:prstGeom prst="rect">
            <a:avLst/>
          </a:prstGeom>
        </p:spPr>
      </p:pic>
      <p:pic>
        <p:nvPicPr>
          <p:cNvPr id="6" name="Замещающее содержимое 5" descr="Записати2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87850" y="116840"/>
            <a:ext cx="4688840" cy="331597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ctrTitle" hasCustomPrompt="1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uk-UA" altLang="x-none" dirty="0"/>
          </a:p>
        </p:txBody>
      </p:sp>
      <p:sp>
        <p:nvSpPr>
          <p:cNvPr id="6147" name="Rectangle 3"/>
          <p:cNvSpPr>
            <a:spLocks noGrp="1"/>
          </p:cNvSpPr>
          <p:nvPr>
            <p:ph type="subTitle"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uk-UA" altLang="x-none" dirty="0"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 descr="0207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5733415"/>
            <a:ext cx="1930400" cy="890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743" y="1412875"/>
            <a:ext cx="973138" cy="83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10" descr="0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2565083"/>
            <a:ext cx="1543050" cy="327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Изображение 1" descr="Записати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055" y="2338070"/>
            <a:ext cx="7089775" cy="4519930"/>
          </a:xfrm>
          <a:prstGeom prst="rect">
            <a:avLst/>
          </a:prstGeom>
        </p:spPr>
      </p:pic>
      <p:sp>
        <p:nvSpPr>
          <p:cNvPr id="6153" name="Прямокутник 1"/>
          <p:cNvSpPr/>
          <p:nvPr/>
        </p:nvSpPr>
        <p:spPr>
          <a:xfrm>
            <a:off x="179070" y="116840"/>
            <a:ext cx="860615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uk-UA" altLang="x-none" sz="2400" b="1" dirty="0">
                <a:latin typeface="Arial" panose="020B0604020202020204" pitchFamily="34" charset="0"/>
              </a:rPr>
              <a:t>Успішно завершив 30-годинний курс / 1 ECTS-кредит підвищення кваліфікації вчителів курсу </a:t>
            </a:r>
            <a:endParaRPr lang="uk-UA" altLang="x-none" sz="2400" b="1" dirty="0">
              <a:latin typeface="Arial" panose="020B0604020202020204" pitchFamily="34" charset="0"/>
            </a:endParaRPr>
          </a:p>
          <a:p>
            <a:r>
              <a:rPr lang="uk-UA" altLang="x-none" sz="2400" b="1" dirty="0">
                <a:latin typeface="Arial" panose="020B0604020202020204" pitchFamily="34" charset="0"/>
              </a:rPr>
              <a:t>«Природознавство. Твої фізичні відкриття» науково-педагогічного проєкту «Інтелект України» і підвищв</a:t>
            </a:r>
            <a:endParaRPr lang="uk-UA" altLang="x-none" sz="2400" b="1" dirty="0">
              <a:latin typeface="Arial" panose="020B0604020202020204" pitchFamily="34" charset="0"/>
            </a:endParaRPr>
          </a:p>
          <a:p>
            <a:r>
              <a:rPr lang="uk-UA" altLang="x-none" sz="2400" b="1" dirty="0">
                <a:latin typeface="Arial" panose="020B0604020202020204" pitchFamily="34" charset="0"/>
              </a:rPr>
              <a:t>рівень сформованості базових компетентностей учителів згідно з програмою курсу.</a:t>
            </a:r>
            <a:endParaRPr lang="uk-UA" altLang="x-none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7172" name="Picture 5" descr="0207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Text Box 8"/>
          <p:cNvSpPr txBox="1"/>
          <p:nvPr/>
        </p:nvSpPr>
        <p:spPr>
          <a:xfrm>
            <a:off x="1691640" y="5464175"/>
            <a:ext cx="7313295" cy="1276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uk-UA" altLang="x-none" sz="1400" dirty="0">
                <a:latin typeface="Arial" panose="020B0604020202020204" pitchFamily="34" charset="0"/>
              </a:rPr>
              <a:t>Відповідно до плану роботи управління освіти і науки Тернопільської міської ради</a:t>
            </a:r>
            <a:endParaRPr lang="uk-UA" altLang="x-none" sz="14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uk-UA" altLang="x-none" sz="1400" dirty="0">
                <a:latin typeface="Arial" panose="020B0604020202020204" pitchFamily="34" charset="0"/>
              </a:rPr>
              <a:t> з 12 по 23 грудня 2016 року відбулось експертне вивчення стану викладання фізики</a:t>
            </a:r>
            <a:endParaRPr lang="uk-UA" altLang="x-none" sz="14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uk-UA" altLang="x-none" sz="1400" dirty="0">
                <a:latin typeface="Arial" panose="020B0604020202020204" pitchFamily="34" charset="0"/>
              </a:rPr>
              <a:t> у ЗОШ №18.</a:t>
            </a:r>
            <a:endParaRPr lang="uk-UA" altLang="x-none" sz="1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1400" dirty="0">
              <a:latin typeface="Arial" panose="020B0604020202020204" pitchFamily="3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3648075"/>
            <a:ext cx="4545330" cy="3222625"/>
          </a:xfrm>
          <a:prstGeom prst="rect">
            <a:avLst/>
          </a:prstGeom>
        </p:spPr>
      </p:pic>
      <p:pic>
        <p:nvPicPr>
          <p:cNvPr id="3" name="Замещающее содержимое 2" descr="Записати 5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8855" y="672465"/>
            <a:ext cx="4335145" cy="3063875"/>
          </a:xfrm>
          <a:prstGeom prst="rect">
            <a:avLst/>
          </a:prstGeom>
        </p:spPr>
      </p:pic>
      <p:pic>
        <p:nvPicPr>
          <p:cNvPr id="6" name="Изображение 5" descr="Записати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3613150"/>
            <a:ext cx="4603115" cy="3257550"/>
          </a:xfrm>
          <a:prstGeom prst="rect">
            <a:avLst/>
          </a:prstGeom>
        </p:spPr>
      </p:pic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260350"/>
            <a:ext cx="973138" cy="83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3850" y="188595"/>
            <a:ext cx="76327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uk-UA" altLang="x-none" sz="2800" b="1" i="1" dirty="0">
                <a:latin typeface="Arial" panose="020B0604020202020204" pitchFamily="34" charset="0"/>
              </a:rPr>
              <a:t>Пройшов навчання на плаформі </a:t>
            </a:r>
            <a:r>
              <a:rPr lang="en-US" altLang="x-none" sz="2800" b="1" i="1" dirty="0">
                <a:latin typeface="Arial" panose="020B0604020202020204" pitchFamily="34" charset="0"/>
              </a:rPr>
              <a:t>EdEra</a:t>
            </a:r>
            <a:endParaRPr lang="en-US" altLang="x-none" sz="2800" b="1" i="1" dirty="0">
              <a:latin typeface="Arial" panose="020B0604020202020204" pitchFamily="34" charset="0"/>
            </a:endParaRPr>
          </a:p>
        </p:txBody>
      </p:sp>
      <p:pic>
        <p:nvPicPr>
          <p:cNvPr id="7176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460" y="5805805"/>
            <a:ext cx="1814830" cy="837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Замещающее содержимое 1" descr="Записати4"/>
          <p:cNvPicPr>
            <a:picLocks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35560" y="692785"/>
            <a:ext cx="4497070" cy="313309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ldLvl="0" animBg="1"/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uk-UA" altLang="x-none" dirty="0"/>
          </a:p>
        </p:txBody>
      </p:sp>
      <p:pic>
        <p:nvPicPr>
          <p:cNvPr id="8196" name="Picture 4" descr="0207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133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Text Box 6"/>
          <p:cNvSpPr txBox="1"/>
          <p:nvPr/>
        </p:nvSpPr>
        <p:spPr>
          <a:xfrm>
            <a:off x="107315" y="2996565"/>
            <a:ext cx="5811520" cy="2461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altLang="x-none" sz="2800" i="1" dirty="0">
                <a:latin typeface="Arial" panose="020B0604020202020204" pitchFamily="34" charset="0"/>
              </a:rPr>
              <a:t>«STEM-освіта: ресурси </a:t>
            </a:r>
            <a:endParaRPr altLang="x-none" sz="2800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altLang="x-none" sz="2800" i="1" dirty="0">
                <a:latin typeface="Arial" panose="020B0604020202020204" pitchFamily="34" charset="0"/>
              </a:rPr>
              <a:t>та перспективи </a:t>
            </a:r>
            <a:endParaRPr altLang="x-none" sz="2800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altLang="x-none" sz="2800" i="1" dirty="0">
                <a:latin typeface="Arial" panose="020B0604020202020204" pitchFamily="34" charset="0"/>
              </a:rPr>
              <a:t>розвитк</a:t>
            </a:r>
            <a:r>
              <a:rPr lang="uk-UA" sz="2800" i="1" dirty="0">
                <a:latin typeface="Arial" panose="020B0604020202020204" pitchFamily="34" charset="0"/>
              </a:rPr>
              <a:t>у</a:t>
            </a:r>
            <a:r>
              <a:rPr altLang="x-none" sz="2800" i="1" dirty="0">
                <a:latin typeface="Arial" panose="020B0604020202020204" pitchFamily="34" charset="0"/>
              </a:rPr>
              <a:t> в 2020-2021 </a:t>
            </a:r>
            <a:endParaRPr altLang="x-none" sz="2800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altLang="x-none" sz="2800" i="1" dirty="0">
                <a:latin typeface="Arial" panose="020B0604020202020204" pitchFamily="34" charset="0"/>
              </a:rPr>
              <a:t>навчальному році»</a:t>
            </a:r>
            <a:endParaRPr altLang="x-none" sz="2800" i="1" dirty="0">
              <a:latin typeface="Arial" panose="020B0604020202020204" pitchFamily="34" charset="0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107315" y="274955"/>
            <a:ext cx="540639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uk-UA" altLang="x-none" sz="3200" b="1" i="1" dirty="0">
                <a:latin typeface="Arial" panose="020B0604020202020204" pitchFamily="34" charset="0"/>
              </a:rPr>
              <a:t>Пройшов навчання</a:t>
            </a:r>
            <a:r>
              <a:rPr lang="en-US" altLang="uk-UA" sz="3200" b="1" i="1" dirty="0">
                <a:latin typeface="Arial" panose="020B0604020202020204" pitchFamily="34" charset="0"/>
              </a:rPr>
              <a:t> </a:t>
            </a:r>
            <a:endParaRPr lang="en-US" altLang="uk-UA" sz="3200" b="1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uk-UA" altLang="x-none" sz="3200" b="1" i="1" dirty="0">
                <a:latin typeface="Arial" panose="020B0604020202020204" pitchFamily="34" charset="0"/>
              </a:rPr>
              <a:t>на</a:t>
            </a:r>
            <a:r>
              <a:rPr lang="en-US" altLang="uk-UA" sz="3200" b="1" i="1" dirty="0">
                <a:latin typeface="Arial" panose="020B0604020202020204" pitchFamily="34" charset="0"/>
              </a:rPr>
              <a:t> </a:t>
            </a:r>
            <a:r>
              <a:rPr lang="uk-UA" altLang="uk-UA" sz="3200" b="1" i="1" dirty="0">
                <a:latin typeface="Arial" panose="020B0604020202020204" pitchFamily="34" charset="0"/>
              </a:rPr>
              <a:t>плаформі </a:t>
            </a:r>
            <a:endParaRPr lang="uk-UA" altLang="uk-UA" sz="3200" b="1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uk-UA" altLang="uk-UA" sz="3200" b="1" i="1" dirty="0">
                <a:latin typeface="Arial" panose="020B0604020202020204" pitchFamily="34" charset="0"/>
              </a:rPr>
              <a:t>“Всеосвіта”</a:t>
            </a:r>
            <a:endParaRPr lang="uk-UA" altLang="uk-UA" sz="3200" b="1" i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548640"/>
            <a:ext cx="973138" cy="83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3" y="5661025"/>
            <a:ext cx="2339975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Замещающее содержимое 1" descr="всеосвіа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74820" y="86360"/>
            <a:ext cx="4801235" cy="677418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196" name="Picture 4" descr="0207002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36195" y="-99060"/>
            <a:ext cx="9208135" cy="7631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Замещающее содержимое 3" descr="Записати 1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1910" y="3789045"/>
            <a:ext cx="5092700" cy="3529330"/>
          </a:xfrm>
          <a:prstGeom prst="rect">
            <a:avLst/>
          </a:prstGeom>
        </p:spPr>
      </p:pic>
      <p:pic>
        <p:nvPicPr>
          <p:cNvPr id="3" name="Изображение 2" descr="img0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335" y="441325"/>
            <a:ext cx="4880610" cy="3394075"/>
          </a:xfrm>
          <a:prstGeom prst="rect">
            <a:avLst/>
          </a:prstGeom>
        </p:spPr>
      </p:pic>
      <p:pic>
        <p:nvPicPr>
          <p:cNvPr id="7" name="Изображение 6" descr="img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1943100"/>
            <a:ext cx="3754120" cy="547116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07950" y="45085"/>
            <a:ext cx="7681595" cy="2096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uk-UA" sz="3600" b="1" i="1" dirty="0">
                <a:sym typeface="+mn-ea"/>
              </a:rPr>
              <a:t>Постійний учасник програми: </a:t>
            </a:r>
            <a:endParaRPr lang="uk-UA" sz="3600" b="1" i="1" dirty="0">
              <a:sym typeface="+mn-ea"/>
            </a:endParaRPr>
          </a:p>
          <a:p>
            <a:pPr algn="l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altLang="x-none" sz="3600" b="1" i="1" dirty="0">
                <a:sym typeface="+mn-ea"/>
              </a:rPr>
              <a:t>Освітнє трансфер-містечко </a:t>
            </a:r>
            <a:endParaRPr altLang="x-none" sz="3600" b="1" i="1" dirty="0">
              <a:sym typeface="+mn-ea"/>
            </a:endParaRPr>
          </a:p>
          <a:p>
            <a:pPr algn="l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altLang="x-none" sz="3600" b="1" i="1" dirty="0">
                <a:sym typeface="+mn-ea"/>
              </a:rPr>
              <a:t>інноваційних можливостей. ТКМЦ</a:t>
            </a:r>
            <a:endParaRPr altLang="x-none" sz="3600" b="1" i="1" dirty="0">
              <a:sym typeface="+mn-ea"/>
            </a:endParaRPr>
          </a:p>
        </p:txBody>
      </p:sp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196" name="Picture 4" descr="0207002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236710" cy="6938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Замещающее содержимое 7" descr="img00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0800000">
            <a:off x="8890" y="407670"/>
            <a:ext cx="4183380" cy="2909570"/>
          </a:xfrm>
          <a:prstGeom prst="rect">
            <a:avLst/>
          </a:prstGeom>
        </p:spPr>
      </p:pic>
      <p:pic>
        <p:nvPicPr>
          <p:cNvPr id="9" name="Изображение 8" descr="img0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0" y="3451225"/>
            <a:ext cx="5013325" cy="3486785"/>
          </a:xfrm>
          <a:prstGeom prst="rect">
            <a:avLst/>
          </a:prstGeom>
        </p:spPr>
      </p:pic>
      <p:pic>
        <p:nvPicPr>
          <p:cNvPr id="10" name="Изображение 9" descr="img0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05045" y="-691515"/>
            <a:ext cx="3536315" cy="5153660"/>
          </a:xfrm>
          <a:prstGeom prst="rect">
            <a:avLst/>
          </a:prstGeom>
        </p:spPr>
      </p:pic>
      <p:pic>
        <p:nvPicPr>
          <p:cNvPr id="10248" name="Picture 18" descr="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3990340"/>
            <a:ext cx="1755775" cy="2724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1984</Words>
  <Application>WPS Presentation</Application>
  <PresentationFormat>Экран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Arial Black</vt:lpstr>
      <vt:lpstr>Times New Roman</vt:lpstr>
      <vt:lpstr>Georgia</vt:lpstr>
      <vt:lpstr>Microsoft YaHei</vt:lpstr>
      <vt:lpstr>Arial Unicode MS</vt:lpstr>
      <vt:lpstr>Calibri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Роман</cp:lastModifiedBy>
  <cp:revision>121</cp:revision>
  <dcterms:created xsi:type="dcterms:W3CDTF">2009-12-17T18:00:00Z</dcterms:created>
  <dcterms:modified xsi:type="dcterms:W3CDTF">2022-01-04T09:58:34Z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837D1370413E46C980A15BCE7BCEB979</vt:lpwstr>
  </property>
  <property fmtid="{D5CDD505-2E9C-101B-9397-08002B2CF9AE}" pid="3" name="KSOProductBuildVer">
    <vt:lpwstr>1049-11.2.0.10426</vt:lpwstr>
  </property>
</Properties>
</file>