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7840" cy="75538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uk-UA" sz="4400" spc="-1">
                <a:latin typeface="Arial"/>
              </a:rPr>
              <a:t>Для правки тексту заголовку клацніть мишею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32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8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0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7840" cy="755388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uk-UA" sz="4400" spc="-1">
                <a:latin typeface="Arial"/>
              </a:rPr>
              <a:t>Для правки тексту заголовку клацніть мишею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32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8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0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7840" cy="755388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uk-UA" sz="4400" spc="-1">
                <a:latin typeface="Arial"/>
              </a:rPr>
              <a:t>Для правки тексту заголовку клацніть мишею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3200" spc="-1">
                <a:latin typeface="Arial"/>
              </a:rPr>
              <a:t>Для редагування структури клацніть мишею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800" spc="-1">
                <a:latin typeface="Arial"/>
              </a:rPr>
              <a:t>Другий рівень структури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400" spc="-1">
                <a:latin typeface="Arial"/>
              </a:rPr>
              <a:t>Третій рівень структури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uk-UA" sz="2000" spc="-1">
                <a:latin typeface="Arial"/>
              </a:rPr>
              <a:t>Четвертий рівень структури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П'ятий рівень структури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Шостий рівень структури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uk-UA" sz="2000" spc="-1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92000" y="209520"/>
            <a:ext cx="8638200" cy="63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досвіду роботи  вчителя хімії вищої кваліфікаційної категорії вчителя -методиста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КРУЛЯК ОЛЬГИ ІВАНІВНИ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Тернопільська ЗОШ І-ІІІ ступенів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848520"/>
            <a:ext cx="9069840" cy="43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в парах, малих групах,навчаючись вчуся, складання асоціативних схем, гронування, коло ідей,мозковий штурм, складання діаграми Вена, складання сенканів.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880000" y="722160"/>
            <a:ext cx="5182200" cy="15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1.Семантична картка.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216000" y="1728000"/>
            <a:ext cx="5693040" cy="275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504000" y="182376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                                                   </a:t>
            </a: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?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Метал  +    ?           основний      +H2O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          </a:t>
            </a: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оксид                           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b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                            </a:t>
            </a:r>
            <a:r>
              <a:rPr b="1"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</a:t>
            </a:r>
            <a:r>
              <a:rPr b="1"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?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504000" y="4059360"/>
            <a:ext cx="9069840" cy="20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</a:t>
            </a:r>
            <a:endParaRPr/>
          </a:p>
          <a:p>
            <a:endParaRPr/>
          </a:p>
          <a:p>
            <a:r>
              <a:rPr b="1" lang="uk-UA" sz="1405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Метал                                 кислотний                                      </a:t>
            </a:r>
            <a:r>
              <a:rPr b="1" lang="uk-UA" sz="187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?</a:t>
            </a:r>
            <a:endParaRPr/>
          </a:p>
          <a:p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</a:t>
            </a:r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+О2                      оксид                                 </a:t>
            </a:r>
            <a:endParaRPr/>
          </a:p>
          <a:p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                                                                   </a:t>
            </a:r>
            <a:r>
              <a:rPr b="1" lang="uk-UA" sz="17018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кислота  </a:t>
            </a:r>
            <a:r>
              <a:rPr b="1" lang="uk-UA" sz="40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</a:t>
            </a:r>
            <a:r>
              <a:rPr b="1" lang="uk-UA" sz="32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 </a:t>
            </a:r>
            <a:endParaRPr/>
          </a:p>
          <a:p>
            <a:r>
              <a:rPr b="1" lang="uk-UA" sz="3200" spc="-1" strike="noStrike" baseline="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                                            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648000" y="5976000"/>
            <a:ext cx="7846200" cy="21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2.Складіть твір — п'ятихвилинку на тему: “Кислотні оксиди навколо нас.”</a:t>
            </a:r>
            <a:endParaRPr/>
          </a:p>
          <a:p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40000" y="576000"/>
            <a:ext cx="7342200" cy="174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Складаємо сенкан до слова сульфатна.</a:t>
            </a:r>
            <a:endParaRPr/>
          </a:p>
          <a:p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864000" y="2952000"/>
            <a:ext cx="7215480" cy="368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 короткий вірш,що складається за правилом: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1-й рядок- заданий іменник кислотами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2-й рядок два прикметники сильна, двохосновна 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3-й рядок три дієслова дисоціює, окиснює, витісняє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4-й рядок фраза , що розкриває необхідна для промисловості, тему і складається з 4-х слів сільського господарства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5-й рядок -новий іменник-власне речовина ставлення теми, або висновок </a:t>
            </a:r>
            <a:endParaRPr/>
          </a:p>
          <a:p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512000" y="1800000"/>
            <a:ext cx="5693040" cy="47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а) кислотами з точки зору електролітичної дисоціації називаються ...</a:t>
            </a:r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б) катіони- це ...</a:t>
            </a:r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в) аніони — це...</a:t>
            </a:r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г) формула сульфатної кислоти така...</a:t>
            </a:r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д) основність сульфатної кислоти...</a:t>
            </a:r>
            <a:endParaRPr/>
          </a:p>
          <a:p>
            <a:r>
              <a:rPr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е) сульфатна кислота такі солі...</a:t>
            </a:r>
            <a:endParaRPr/>
          </a:p>
          <a:p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1368000" y="360000"/>
            <a:ext cx="7846200" cy="26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2.Метод “ Мозковий штурм”</a:t>
            </a:r>
            <a:endParaRPr/>
          </a:p>
          <a:p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76000" y="720000"/>
            <a:ext cx="9219960" cy="166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Діаграма Вена.</a:t>
            </a:r>
            <a:endParaRPr/>
          </a:p>
          <a:p>
            <a:r>
              <a:rPr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Нітратна і ортофосфатна кислоти різняться між собою за силою. Нітратна кислота належить до сильних кислот, а ортофосфатна до кислот середньої сили дії</a:t>
            </a:r>
            <a:r>
              <a:rPr lang="uk-UA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/>
          </a:p>
          <a:p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936000" y="2387880"/>
            <a:ext cx="8078040" cy="605808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3240000" y="3915000"/>
            <a:ext cx="1341360" cy="3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HNO3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2304000" y="5184000"/>
            <a:ext cx="1427400" cy="168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Pb+4HNO3=Pb(NO3)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+2NO2 +2H2O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Ag+HNO3=AgNO3+NO+H2O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Mg+HNO3=NH4NO3+Mg(NO3)2+H2O</a:t>
            </a: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4248000" y="4968000"/>
            <a:ext cx="1736640" cy="23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CaO+ H3PO4 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Ca3(PO4)2+H2O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NaOH+HNO3=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NaNO3 +H2O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CaCI2+H3PO4=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Ca3(PO4)2+HC</a:t>
            </a:r>
            <a:r>
              <a:rPr lang="uk-U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sp>
        <p:nvSpPr>
          <p:cNvPr id="137" name="CustomShape 5"/>
          <p:cNvSpPr/>
          <p:nvPr/>
        </p:nvSpPr>
        <p:spPr>
          <a:xfrm>
            <a:off x="6230520" y="3888000"/>
            <a:ext cx="1255680" cy="3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H3PO4</a:t>
            </a:r>
            <a:endParaRPr/>
          </a:p>
        </p:txBody>
      </p:sp>
      <p:sp>
        <p:nvSpPr>
          <p:cNvPr id="138" name="CustomShape 6"/>
          <p:cNvSpPr/>
          <p:nvPr/>
        </p:nvSpPr>
        <p:spPr>
          <a:xfrm>
            <a:off x="6454800" y="4536000"/>
            <a:ext cx="1103400" cy="252864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3NaOH+H</a:t>
            </a:r>
            <a:r>
              <a:rPr lang="uk-UA" sz="14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PO4=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Na3PO4 =3H2O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2NaOH+H3PO4=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Na2HPO4+2H2O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NaOH+H3PO4=</a:t>
            </a:r>
            <a:endParaRPr/>
          </a:p>
          <a:p>
            <a:r>
              <a:rPr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NaH2PO4+H2O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2000" y="432000"/>
            <a:ext cx="9862200" cy="616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Конкурс: “Нумо пригадаймо”.</a:t>
            </a:r>
            <a:endParaRPr/>
          </a:p>
          <a:p>
            <a:endParaRPr/>
          </a:p>
          <a:p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1.Як називаються солі нітратної кислоти?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2.До якого типу солей вони відносяться?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Напишіть рівняння реакцій одержання нітратів (неменше3-4 способів).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5.Як розкладаються солі нітрати.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6.Чи справедливий вираз “диму без вогню не буває.”</a:t>
            </a:r>
            <a:endParaRPr/>
          </a:p>
          <a:p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7760" y="720000"/>
            <a:ext cx="10144440" cy="602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Конкурс “Хто швидше виконає завдання.”</a:t>
            </a:r>
            <a:endParaRPr/>
          </a:p>
          <a:p>
            <a:r>
              <a:rPr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1.Який об'єм газу виділиться під час взаємодії 16 г міді з 0,126г концентрованої нітратної кислоти?</a:t>
            </a:r>
            <a:endParaRPr/>
          </a:p>
          <a:p>
            <a:r>
              <a:rPr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2.При нагріванні нітриту амонію утворюється азот і вода. Розрахуйте об'єм азоту (н.у.) який можна добути розкладанням 6,4 г нітриту амонію, якщо об'ємна частка виходу нітриту амонію складає 89%?</a:t>
            </a:r>
            <a:endParaRPr/>
          </a:p>
          <a:p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864000"/>
            <a:ext cx="9862200" cy="56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Учням видають друкований текст. Клас ділять на три частини.</a:t>
            </a:r>
            <a:endParaRPr/>
          </a:p>
          <a:p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Перша група вибирає з тексту розповідь про вплив нітратів на організм людини. 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Друга група працює над питанням отруєння нітратами.</a:t>
            </a:r>
            <a:endParaRPr/>
          </a:p>
          <a:p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Третя- про основні етапи “долі” нітратів</a:t>
            </a:r>
            <a:r>
              <a:rPr lang="uk-UA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/>
          </a:p>
          <a:p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48000" y="-452160"/>
            <a:ext cx="9069840" cy="77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Позакласна робота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Участь в турнірах юних хіміків.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Участь в наукових пікніках.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Участь учнів у програмі “Кристал”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990000" y="1512000"/>
            <a:ext cx="8098200" cy="584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-26064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407240" y="1730520"/>
            <a:ext cx="7194960" cy="539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32360" y="648000"/>
            <a:ext cx="9069840" cy="31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Педагогічне кредо: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</a:t>
            </a: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Розум дитини-це не посудина,яку потрібно наповнювати , а смолоскип,який потрібно запалити.”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504000" y="182376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uk-UA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Плутарк.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4000" y="432000"/>
            <a:ext cx="8854200" cy="273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384920" y="1656000"/>
            <a:ext cx="7685640" cy="576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-26064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2304000" y="-1623600"/>
            <a:ext cx="5758200" cy="1024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-26064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1512000" y="-1983960"/>
            <a:ext cx="6406200" cy="1139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-26064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2388600" y="-782640"/>
            <a:ext cx="4809600" cy="855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40000" y="14400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Методична робота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216000" y="1485720"/>
            <a:ext cx="80283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 творчій групі вчителів хімії.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 проведені семінару” Креативна освіта як умова розвитку творчої особистості.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2520000" y="155520"/>
            <a:ext cx="5110920" cy="719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17680" y="1584000"/>
            <a:ext cx="8710920" cy="52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Посібник розробили члени методичної групи: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Тарас Н. І.- консультант ТКМЦНОІМ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Спільніченко О.І., Галицький коледж ім. В.Чорновола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Стеців Г. А., ТЗОШ No 28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Грицюк Т.В., ТЗОШ No20 ім. Р. Муляра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Деркач Т. Д ., ТНВК ШПЛ No 2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Шевчук Я. В., ТНВК ШПЛ No 2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Надоба Г. П., ТЗОШ No 19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Кучер Л. Є., ТНВК No 15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Каспрук О. Д., ТСШ No 17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Круляк О. І., ТЗОШ No18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 </a:t>
            </a:r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Романишин Т. В., ТСШ No29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376000" y="7560"/>
            <a:ext cx="5398920" cy="760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64000" y="1656000"/>
            <a:ext cx="7054920" cy="43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Посібник розробили члени методичної групи: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Тарас Н. І.- консультант ТКМЦНОІМ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Стеців Г. А., ТЗОШ No 28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Романишин Т. В., ТСШ No29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Каспрук О. Д., ТСШ No 17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Шевчук Я. В., ТЗОШ No 10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Деркач Т. Д ., ТНВК ШПЛ No 2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Павлюк Т.П., ТЗОШ No19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Мартиняк Г.В., ТУГ ім. І.Франка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Круляк О.І., ТЗОШ No 18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Кайда О.В., ТЗОШ No 28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Шкіра І.В., ТЗОШ No 23</a:t>
            </a:r>
            <a:endParaRPr/>
          </a:p>
          <a:p>
            <a:r>
              <a:rPr lang="uk-U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Солтис Н.С., ТЗОШ No27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18160" y="-23652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Переможці олімпіад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504000" y="182376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2017-2018  Пукас Богдан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2018-2019  Перегінець Вікторія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2018-2019- Пукас Богдан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2020-2021 — Гербут Віктор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56160"/>
            <a:ext cx="9069840" cy="660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781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Методична проблема, над якою працюю: 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781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Використання новітніх технологій на уроках хімії.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-260640"/>
            <a:ext cx="809820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Нагороди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576000" y="218088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Грамоти Управління освіти і науки Тернопільської міської ради-2011,201З, 2014 н.р.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Подяка Управління освіти і науки Тернопільської області</a:t>
            </a:r>
            <a:endParaRPr/>
          </a:p>
          <a:p>
            <a:pPr marL="432000" indent="-3222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uk-UA" sz="56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2012 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03120" y="36720"/>
            <a:ext cx="9426960" cy="74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Навчальні цілі: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Метою моєї роботи є: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-Виховання творчо мислячої людини,здатної розуміти світ і знаходити своє місце в ньому;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-Формування пізнавальних інтересів учнів,пошук шляхів мотивації у вивченні предмету;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-Використання експерименту як засобу і методу пізнання; 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-Організація науково- дослідницької роботи учнів.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60360" y="144000"/>
            <a:ext cx="9429840" cy="78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-142200" rIns="144000" tIns="-10620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Круляк Ольга Іванівна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Освіта- вища Тернопільський державний педагогічний інститут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Спеціальність -біологія та хімія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Кваліфікаційна категорія-вища,вчитель — методист.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Стаж роботи на посаді вчителя 41 років.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Атестація-2017-2022 н.р.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152000" y="561600"/>
            <a:ext cx="8098200" cy="584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88000" y="72360"/>
            <a:ext cx="9069840" cy="74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-розвиток в учнів дивергентного нестандартного мислення , а також конвергентного логічного послідовного мислення учнів;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-навчити дітей критично мислити-це процес,який починається з постановки проблеми, продовжується пошуком  і  осмисленням інформації інформації,закінчується прийняттям  рішення щодо розв'язання даної проблеми.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60000" y="576360"/>
            <a:ext cx="9069840" cy="56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Новітні технології.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підвищення якості знань,пізнавальної активності учнів,розвитку інтересів до хімії використовую новітні технології: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-інтерактивні форми і методи роботи;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-метод проектів;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-комп'ютерні технології</a:t>
            </a:r>
            <a:r>
              <a:rPr lang="uk-UA" sz="781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709920" y="-1555560"/>
            <a:ext cx="8720280" cy="1098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Інтерактивні форми роботи.</a:t>
            </a:r>
            <a:endParaRPr/>
          </a:p>
          <a:p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-Колективно групове навчання.</a:t>
            </a:r>
            <a:endParaRPr/>
          </a:p>
          <a:p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-Ситуативного моделювання.</a:t>
            </a:r>
            <a:endParaRPr/>
          </a:p>
          <a:p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-Опрацювання дискусійних питань.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-Кооперативне навчання.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6000" y="153360"/>
            <a:ext cx="9069840" cy="728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Шляхи реалізації проблеми.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початковому етапі року використовую: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-постановку проблеми уроку;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-гру “Мікрофон”;</a:t>
            </a:r>
            <a:endParaRPr/>
          </a:p>
          <a:p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-інтелектуальні розминки.  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наступних етапах уроку підтримувати активність учнів допомагають кооперативно-групові форми організації навчальної діяльності.</a:t>
            </a:r>
            <a:r>
              <a:rPr lang="uk-UA" sz="781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Application>LibreOffice/5.0.1.2$Windows_x86 LibreOffice_project/81898c9f5c0d43f3473ba111d7b351050be20261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2017-03-20T21:22:15Z</dcterms:created>
  <dc:language>uk-UA</dc:language>
  <dcterms:modified xsi:type="dcterms:W3CDTF">2022-04-04T11:08:16Z</dcterms:modified>
  <cp:revision>17</cp:revision>
</cp:coreProperties>
</file>